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2" r:id="rId3"/>
    <p:sldId id="258" r:id="rId4"/>
    <p:sldId id="273" r:id="rId5"/>
    <p:sldId id="274" r:id="rId6"/>
    <p:sldId id="275" r:id="rId7"/>
    <p:sldId id="276" r:id="rId8"/>
    <p:sldId id="277" r:id="rId9"/>
    <p:sldId id="259" r:id="rId10"/>
    <p:sldId id="278" r:id="rId11"/>
    <p:sldId id="281" r:id="rId12"/>
    <p:sldId id="266" r:id="rId13"/>
    <p:sldId id="279" r:id="rId14"/>
    <p:sldId id="268" r:id="rId15"/>
    <p:sldId id="280" r:id="rId16"/>
    <p:sldId id="26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1738" autoAdjust="0"/>
  </p:normalViewPr>
  <p:slideViewPr>
    <p:cSldViewPr snapToGrid="0">
      <p:cViewPr varScale="1">
        <p:scale>
          <a:sx n="63" d="100"/>
          <a:sy n="63" d="100"/>
        </p:scale>
        <p:origin x="5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2025/10/15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14</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Masting as a reproductive strategy featured with </a:t>
            </a:r>
            <a:r>
              <a:rPr lang="en-US" altLang="zh-CN" sz="1200" b="0" i="0" u="none" strike="noStrike" kern="1200" baseline="0" dirty="0">
                <a:solidFill>
                  <a:schemeClr val="tx1"/>
                </a:solidFill>
                <a:latin typeface="+mn-lt"/>
                <a:ea typeface="+mn-ea"/>
                <a:cs typeface="+mn-cs"/>
              </a:rPr>
              <a:t>high variability in reproduction across years. A common question can be asked is that why tree developed such a reproductive strategy instead of producing same amount of seed every single year. We are all familiar with the predator satiation hypothesis, knowing that the big crop might maximize the seedling survival. However, another characteristics is that a big crop is followed by years of no crop or light crop, so we would wonder if there’s a trade-off between the growth and reproduction causing this pattern in masting.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Plants have limited resources and must actively allocate them to support survival and reproduction. How they allocate their resources is influenced by environmental factors and the plant’s life history strategy. Trade-offs are important for plant fitness because plants cannot maximize all aspects of their life processes with limited resources. Masting as a special reproductive event involving the production of lots of seeds in certain yar, it is intuitive to expect a growth-reproduction trade-off, with the growth of plants during masting years might be impacted. This relationship might be even more complex for conifer species, whose reproductive cycles typically last for two years. In this chapter, I will combine growth data, seed trap data and climate data to explore the relationship between masting and plant growth. </a:t>
            </a:r>
            <a:endParaRPr lang="zh-CN" altLang="en-US" dirty="0"/>
          </a:p>
          <a:p>
            <a:endParaRPr lang="zh-CN" altLang="en-US" dirty="0"/>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There are some studies investigating the trade-off between reproduction and growth regarding masting years, and people have different conclusions. </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There were trade-offs between acorn production and stem growth in individuals of</a:t>
            </a:r>
            <a:r>
              <a:rPr lang="en-US" altLang="zh-CN" sz="1200" b="0" i="0"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Quercus ilex</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 were negative correlations between acorn production and annual and late summer–autumn stem growth during masting years, but no relationship between acorn production and winter–spring growth</a:t>
            </a:r>
            <a:r>
              <a:rPr lang="en-US" altLang="zh-CN" sz="1200" b="1" i="0" kern="1200" dirty="0">
                <a:solidFill>
                  <a:schemeClr val="tx1"/>
                </a:solidFill>
                <a:effectLst/>
                <a:latin typeface="+mn-lt"/>
                <a:ea typeface="+mn-ea"/>
                <a:cs typeface="+mn-cs"/>
              </a:rPr>
              <a:t>.</a:t>
            </a:r>
            <a:endParaRPr lang="en-US" altLang="zh-CN" dirty="0"/>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2025/10/15</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2025/10/15</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A Fine Balance’: Exploring the Interplay of Reproductive</a:t>
            </a: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Strategies and Growth Dynamics in 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a:bodyPr>
          <a:lstStyle/>
          <a:p>
            <a:r>
              <a:rPr lang="en-US" altLang="zh-CN" sz="2800" dirty="0">
                <a:solidFill>
                  <a:schemeClr val="bg1"/>
                </a:solidFill>
              </a:rPr>
              <a:t>Xiaomao Wang</a:t>
            </a:r>
          </a:p>
          <a:p>
            <a:r>
              <a:rPr lang="en-US" altLang="zh-CN" sz="2800" dirty="0">
                <a:solidFill>
                  <a:schemeClr val="bg1"/>
                </a:solidFill>
              </a:rPr>
              <a:t>Oct 19 2025</a:t>
            </a:r>
          </a:p>
        </p:txBody>
      </p:sp>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Resource allocation</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Observed changing masting pattern in many species</a:t>
            </a:r>
            <a:endParaRPr lang="zh-CN" altLang="en-US" sz="2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0143E44E-E588-9287-0766-446542F12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06DB-5496-F92E-71C7-F2AD2BB4ACC1}"/>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sp>
        <p:nvSpPr>
          <p:cNvPr id="35" name="TextBox 34">
            <a:extLst>
              <a:ext uri="{FF2B5EF4-FFF2-40B4-BE49-F238E27FC236}">
                <a16:creationId xmlns:a16="http://schemas.microsoft.com/office/drawing/2014/main" id="{F8FF00C9-9AB6-BA79-AEA7-D5F09D5DBD5D}"/>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sp>
        <p:nvSpPr>
          <p:cNvPr id="3" name="Rectangle 2">
            <a:extLst>
              <a:ext uri="{FF2B5EF4-FFF2-40B4-BE49-F238E27FC236}">
                <a16:creationId xmlns:a16="http://schemas.microsoft.com/office/drawing/2014/main" id="{6F0269AA-4637-06A2-53DC-CBEBBCD17790}"/>
              </a:ext>
            </a:extLst>
          </p:cNvPr>
          <p:cNvSpPr/>
          <p:nvPr/>
        </p:nvSpPr>
        <p:spPr>
          <a:xfrm>
            <a:off x="2591589"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34" name="TextBox 33">
            <a:extLst>
              <a:ext uri="{FF2B5EF4-FFF2-40B4-BE49-F238E27FC236}">
                <a16:creationId xmlns:a16="http://schemas.microsoft.com/office/drawing/2014/main" id="{272E55C3-652F-5FBC-ED0D-FB623A5B1CDF}"/>
              </a:ext>
            </a:extLst>
          </p:cNvPr>
          <p:cNvSpPr txBox="1"/>
          <p:nvPr/>
        </p:nvSpPr>
        <p:spPr>
          <a:xfrm>
            <a:off x="-15640" y="314857"/>
            <a:ext cx="1552354" cy="461665"/>
          </a:xfrm>
          <a:prstGeom prst="rect">
            <a:avLst/>
          </a:prstGeom>
          <a:noFill/>
        </p:spPr>
        <p:txBody>
          <a:bodyPr wrap="square" rtlCol="0">
            <a:spAutoFit/>
          </a:bodyPr>
          <a:lstStyle/>
          <a:p>
            <a:pPr algn="ctr"/>
            <a:r>
              <a:rPr lang="en-US" altLang="zh-CN" sz="1200" dirty="0"/>
              <a:t>‘Flower’</a:t>
            </a:r>
          </a:p>
          <a:p>
            <a:pPr algn="ctr"/>
            <a:r>
              <a:rPr lang="en-US" altLang="zh-CN" sz="1200" dirty="0"/>
              <a:t>development</a:t>
            </a:r>
            <a:endParaRPr lang="zh-CN" altLang="en-US" sz="1200" dirty="0"/>
          </a:p>
        </p:txBody>
      </p:sp>
      <p:sp>
        <p:nvSpPr>
          <p:cNvPr id="43" name="TextBox 42">
            <a:extLst>
              <a:ext uri="{FF2B5EF4-FFF2-40B4-BE49-F238E27FC236}">
                <a16:creationId xmlns:a16="http://schemas.microsoft.com/office/drawing/2014/main" id="{EDF00D97-7DA7-35DB-F1A4-140B0506E190}"/>
              </a:ext>
            </a:extLst>
          </p:cNvPr>
          <p:cNvSpPr txBox="1"/>
          <p:nvPr/>
        </p:nvSpPr>
        <p:spPr>
          <a:xfrm>
            <a:off x="1536714" y="368711"/>
            <a:ext cx="1552354" cy="276999"/>
          </a:xfrm>
          <a:prstGeom prst="rect">
            <a:avLst/>
          </a:prstGeom>
          <a:noFill/>
        </p:spPr>
        <p:txBody>
          <a:bodyPr wrap="square" rtlCol="0">
            <a:spAutoFit/>
          </a:bodyPr>
          <a:lstStyle/>
          <a:p>
            <a:pPr algn="ctr"/>
            <a:r>
              <a:rPr lang="en-US" altLang="zh-CN" sz="1200" dirty="0"/>
              <a:t>Pollination</a:t>
            </a:r>
            <a:endParaRPr lang="zh-CN" altLang="en-US" sz="1200" dirty="0"/>
          </a:p>
        </p:txBody>
      </p:sp>
      <p:sp>
        <p:nvSpPr>
          <p:cNvPr id="44" name="TextBox 43">
            <a:extLst>
              <a:ext uri="{FF2B5EF4-FFF2-40B4-BE49-F238E27FC236}">
                <a16:creationId xmlns:a16="http://schemas.microsoft.com/office/drawing/2014/main" id="{B12EC8AD-3459-B683-5C1A-8FC064B90CE2}"/>
              </a:ext>
            </a:extLst>
          </p:cNvPr>
          <p:cNvSpPr txBox="1"/>
          <p:nvPr/>
        </p:nvSpPr>
        <p:spPr>
          <a:xfrm>
            <a:off x="3213764" y="368711"/>
            <a:ext cx="1552354" cy="276999"/>
          </a:xfrm>
          <a:prstGeom prst="rect">
            <a:avLst/>
          </a:prstGeom>
          <a:noFill/>
        </p:spPr>
        <p:txBody>
          <a:bodyPr wrap="square" rtlCol="0">
            <a:spAutoFit/>
          </a:bodyPr>
          <a:lstStyle/>
          <a:p>
            <a:pPr algn="ctr"/>
            <a:r>
              <a:rPr lang="en-US" altLang="zh-CN" sz="1200" dirty="0"/>
              <a:t>Fertilization</a:t>
            </a:r>
            <a:endParaRPr lang="zh-CN" altLang="en-US" sz="1200" dirty="0"/>
          </a:p>
        </p:txBody>
      </p:sp>
      <p:sp>
        <p:nvSpPr>
          <p:cNvPr id="50" name="TextBox 49">
            <a:extLst>
              <a:ext uri="{FF2B5EF4-FFF2-40B4-BE49-F238E27FC236}">
                <a16:creationId xmlns:a16="http://schemas.microsoft.com/office/drawing/2014/main" id="{3241443D-E7A3-3F39-D688-D52C942297C1}"/>
              </a:ext>
            </a:extLst>
          </p:cNvPr>
          <p:cNvSpPr txBox="1"/>
          <p:nvPr/>
        </p:nvSpPr>
        <p:spPr>
          <a:xfrm>
            <a:off x="4722601" y="368711"/>
            <a:ext cx="1552354" cy="276999"/>
          </a:xfrm>
          <a:prstGeom prst="rect">
            <a:avLst/>
          </a:prstGeom>
          <a:noFill/>
        </p:spPr>
        <p:txBody>
          <a:bodyPr wrap="square" rtlCol="0">
            <a:spAutoFit/>
          </a:bodyPr>
          <a:lstStyle/>
          <a:p>
            <a:pPr algn="ctr"/>
            <a:r>
              <a:rPr lang="en-US" altLang="zh-CN" sz="1200" dirty="0"/>
              <a:t>Maturation</a:t>
            </a:r>
            <a:endParaRPr lang="zh-CN" altLang="en-US" sz="1200" dirty="0"/>
          </a:p>
        </p:txBody>
      </p:sp>
      <p:sp>
        <p:nvSpPr>
          <p:cNvPr id="53" name="TextBox 52">
            <a:extLst>
              <a:ext uri="{FF2B5EF4-FFF2-40B4-BE49-F238E27FC236}">
                <a16:creationId xmlns:a16="http://schemas.microsoft.com/office/drawing/2014/main" id="{3EC0F09A-D8FC-6A95-3419-C582E82CCE66}"/>
              </a:ext>
            </a:extLst>
          </p:cNvPr>
          <p:cNvSpPr txBox="1"/>
          <p:nvPr/>
        </p:nvSpPr>
        <p:spPr>
          <a:xfrm>
            <a:off x="6226814" y="367640"/>
            <a:ext cx="1552354" cy="276999"/>
          </a:xfrm>
          <a:prstGeom prst="rect">
            <a:avLst/>
          </a:prstGeom>
          <a:noFill/>
        </p:spPr>
        <p:txBody>
          <a:bodyPr wrap="square" rtlCol="0">
            <a:spAutoFit/>
          </a:bodyPr>
          <a:lstStyle/>
          <a:p>
            <a:pPr algn="ctr"/>
            <a:r>
              <a:rPr lang="en-US" altLang="zh-CN" sz="1200" dirty="0"/>
              <a:t>Dispersal</a:t>
            </a:r>
            <a:endParaRPr lang="zh-CN" altLang="en-US" sz="1200" dirty="0"/>
          </a:p>
        </p:txBody>
      </p:sp>
      <p:sp>
        <p:nvSpPr>
          <p:cNvPr id="59" name="Rectangle 58">
            <a:extLst>
              <a:ext uri="{FF2B5EF4-FFF2-40B4-BE49-F238E27FC236}">
                <a16:creationId xmlns:a16="http://schemas.microsoft.com/office/drawing/2014/main" id="{6FDCF9C1-1052-96D8-B0B2-158E48D37211}"/>
              </a:ext>
            </a:extLst>
          </p:cNvPr>
          <p:cNvSpPr/>
          <p:nvPr/>
        </p:nvSpPr>
        <p:spPr>
          <a:xfrm>
            <a:off x="3634005"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0" name="Rectangle 59">
            <a:extLst>
              <a:ext uri="{FF2B5EF4-FFF2-40B4-BE49-F238E27FC236}">
                <a16:creationId xmlns:a16="http://schemas.microsoft.com/office/drawing/2014/main" id="{BFD24ACC-159D-EC23-A810-B6CE8A63EDED}"/>
              </a:ext>
            </a:extLst>
          </p:cNvPr>
          <p:cNvSpPr/>
          <p:nvPr/>
        </p:nvSpPr>
        <p:spPr>
          <a:xfrm>
            <a:off x="4676421"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1" name="Rectangle 60">
            <a:extLst>
              <a:ext uri="{FF2B5EF4-FFF2-40B4-BE49-F238E27FC236}">
                <a16:creationId xmlns:a16="http://schemas.microsoft.com/office/drawing/2014/main" id="{57AC47A9-1996-FE99-153F-6428E69A07C4}"/>
              </a:ext>
            </a:extLst>
          </p:cNvPr>
          <p:cNvSpPr/>
          <p:nvPr/>
        </p:nvSpPr>
        <p:spPr>
          <a:xfrm>
            <a:off x="5718837"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2" name="Rectangle 61">
            <a:extLst>
              <a:ext uri="{FF2B5EF4-FFF2-40B4-BE49-F238E27FC236}">
                <a16:creationId xmlns:a16="http://schemas.microsoft.com/office/drawing/2014/main" id="{3B45F6DB-4273-39D0-851A-73724AD4144A}"/>
              </a:ext>
            </a:extLst>
          </p:cNvPr>
          <p:cNvSpPr/>
          <p:nvPr/>
        </p:nvSpPr>
        <p:spPr>
          <a:xfrm>
            <a:off x="6761253"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63" name="Rectangle 62">
            <a:extLst>
              <a:ext uri="{FF2B5EF4-FFF2-40B4-BE49-F238E27FC236}">
                <a16:creationId xmlns:a16="http://schemas.microsoft.com/office/drawing/2014/main" id="{B9EE2D48-3D23-17B3-2521-7C6386D58A3E}"/>
              </a:ext>
            </a:extLst>
          </p:cNvPr>
          <p:cNvSpPr/>
          <p:nvPr/>
        </p:nvSpPr>
        <p:spPr>
          <a:xfrm>
            <a:off x="7803096"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4" name="Rectangle 63">
            <a:extLst>
              <a:ext uri="{FF2B5EF4-FFF2-40B4-BE49-F238E27FC236}">
                <a16:creationId xmlns:a16="http://schemas.microsoft.com/office/drawing/2014/main" id="{C6115AE9-628C-9F54-C25C-13FAA19C537C}"/>
              </a:ext>
            </a:extLst>
          </p:cNvPr>
          <p:cNvSpPr/>
          <p:nvPr/>
        </p:nvSpPr>
        <p:spPr>
          <a:xfrm>
            <a:off x="8848967"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5" name="Rectangle 64">
            <a:extLst>
              <a:ext uri="{FF2B5EF4-FFF2-40B4-BE49-F238E27FC236}">
                <a16:creationId xmlns:a16="http://schemas.microsoft.com/office/drawing/2014/main" id="{AD34E593-9386-8964-2323-A60C626F07B3}"/>
              </a:ext>
            </a:extLst>
          </p:cNvPr>
          <p:cNvSpPr/>
          <p:nvPr/>
        </p:nvSpPr>
        <p:spPr>
          <a:xfrm>
            <a:off x="9887355"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6" name="Rectangle 65">
            <a:extLst>
              <a:ext uri="{FF2B5EF4-FFF2-40B4-BE49-F238E27FC236}">
                <a16:creationId xmlns:a16="http://schemas.microsoft.com/office/drawing/2014/main" id="{130AC479-8395-430F-AE74-E164512BDE67}"/>
              </a:ext>
            </a:extLst>
          </p:cNvPr>
          <p:cNvSpPr/>
          <p:nvPr/>
        </p:nvSpPr>
        <p:spPr>
          <a:xfrm>
            <a:off x="10930444"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68" name="Straight Connector 67">
            <a:extLst>
              <a:ext uri="{FF2B5EF4-FFF2-40B4-BE49-F238E27FC236}">
                <a16:creationId xmlns:a16="http://schemas.microsoft.com/office/drawing/2014/main" id="{80F5F1A8-CC17-EF9F-EC72-924AA00CD261}"/>
              </a:ext>
            </a:extLst>
          </p:cNvPr>
          <p:cNvCxnSpPr/>
          <p:nvPr/>
        </p:nvCxnSpPr>
        <p:spPr>
          <a:xfrm>
            <a:off x="2591589" y="160347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D9BF14E1-6BD8-E262-5490-F44329A7310A}"/>
              </a:ext>
            </a:extLst>
          </p:cNvPr>
          <p:cNvCxnSpPr/>
          <p:nvPr/>
        </p:nvCxnSpPr>
        <p:spPr>
          <a:xfrm>
            <a:off x="5512172" y="160347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E2615B0E-8D96-408A-CDEC-F723E91EB10B}"/>
              </a:ext>
            </a:extLst>
          </p:cNvPr>
          <p:cNvCxnSpPr/>
          <p:nvPr/>
        </p:nvCxnSpPr>
        <p:spPr>
          <a:xfrm>
            <a:off x="5637140" y="167663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EAAB9C9-5171-AB43-1862-D1A6D257519A}"/>
              </a:ext>
            </a:extLst>
          </p:cNvPr>
          <p:cNvCxnSpPr>
            <a:cxnSpLocks/>
          </p:cNvCxnSpPr>
          <p:nvPr/>
        </p:nvCxnSpPr>
        <p:spPr>
          <a:xfrm>
            <a:off x="6050469" y="1603479"/>
            <a:ext cx="4879302"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28311462-2FAF-71E8-0432-2B0B14F013B7}"/>
              </a:ext>
            </a:extLst>
          </p:cNvPr>
          <p:cNvCxnSpPr/>
          <p:nvPr/>
        </p:nvCxnSpPr>
        <p:spPr>
          <a:xfrm>
            <a:off x="10929771" y="160347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2C8F9954-ACCA-9861-1327-4796E4DDC33D}"/>
              </a:ext>
            </a:extLst>
          </p:cNvPr>
          <p:cNvCxnSpPr/>
          <p:nvPr/>
        </p:nvCxnSpPr>
        <p:spPr>
          <a:xfrm>
            <a:off x="1263721" y="52054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A6ED4E21-A12E-687D-255F-3213ED1A0910}"/>
              </a:ext>
            </a:extLst>
          </p:cNvPr>
          <p:cNvCxnSpPr/>
          <p:nvPr/>
        </p:nvCxnSpPr>
        <p:spPr>
          <a:xfrm>
            <a:off x="2800435" y="51702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960CEDD6-74B2-EC0A-1A82-324DD7BE17A1}"/>
              </a:ext>
            </a:extLst>
          </p:cNvPr>
          <p:cNvCxnSpPr/>
          <p:nvPr/>
        </p:nvCxnSpPr>
        <p:spPr>
          <a:xfrm>
            <a:off x="4477485" y="514646"/>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DFF674-85CB-BD26-BC61-5189116263B7}"/>
              </a:ext>
            </a:extLst>
          </p:cNvPr>
          <p:cNvCxnSpPr/>
          <p:nvPr/>
        </p:nvCxnSpPr>
        <p:spPr>
          <a:xfrm>
            <a:off x="7506175" y="525134"/>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60C03234-FD38-3443-9971-18B7D0D0C653}"/>
              </a:ext>
            </a:extLst>
          </p:cNvPr>
          <p:cNvCxnSpPr/>
          <p:nvPr/>
        </p:nvCxnSpPr>
        <p:spPr>
          <a:xfrm>
            <a:off x="6001962" y="507668"/>
            <a:ext cx="413329"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B2D42068-71DE-C669-04CB-6A118B22AA2D}"/>
              </a:ext>
            </a:extLst>
          </p:cNvPr>
          <p:cNvSpPr/>
          <p:nvPr/>
        </p:nvSpPr>
        <p:spPr>
          <a:xfrm>
            <a:off x="2576027"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1" name="Rectangle 80">
            <a:extLst>
              <a:ext uri="{FF2B5EF4-FFF2-40B4-BE49-F238E27FC236}">
                <a16:creationId xmlns:a16="http://schemas.microsoft.com/office/drawing/2014/main" id="{8C975CCB-DF08-E6FE-BA28-1D3566501664}"/>
              </a:ext>
            </a:extLst>
          </p:cNvPr>
          <p:cNvSpPr/>
          <p:nvPr/>
        </p:nvSpPr>
        <p:spPr>
          <a:xfrm>
            <a:off x="3618443"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2" name="Rectangle 81">
            <a:extLst>
              <a:ext uri="{FF2B5EF4-FFF2-40B4-BE49-F238E27FC236}">
                <a16:creationId xmlns:a16="http://schemas.microsoft.com/office/drawing/2014/main" id="{DB40A836-EE14-8708-0091-8E321B2ED1C7}"/>
              </a:ext>
            </a:extLst>
          </p:cNvPr>
          <p:cNvSpPr/>
          <p:nvPr/>
        </p:nvSpPr>
        <p:spPr>
          <a:xfrm>
            <a:off x="4660859"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3" name="Rectangle 82">
            <a:extLst>
              <a:ext uri="{FF2B5EF4-FFF2-40B4-BE49-F238E27FC236}">
                <a16:creationId xmlns:a16="http://schemas.microsoft.com/office/drawing/2014/main" id="{1CFD54B2-EBEF-2829-5FD0-861A4608D440}"/>
              </a:ext>
            </a:extLst>
          </p:cNvPr>
          <p:cNvSpPr/>
          <p:nvPr/>
        </p:nvSpPr>
        <p:spPr>
          <a:xfrm>
            <a:off x="5703275"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4" name="Rectangle 83">
            <a:extLst>
              <a:ext uri="{FF2B5EF4-FFF2-40B4-BE49-F238E27FC236}">
                <a16:creationId xmlns:a16="http://schemas.microsoft.com/office/drawing/2014/main" id="{B514130E-318D-1680-1714-DDBBF7639277}"/>
              </a:ext>
            </a:extLst>
          </p:cNvPr>
          <p:cNvSpPr/>
          <p:nvPr/>
        </p:nvSpPr>
        <p:spPr>
          <a:xfrm>
            <a:off x="6745691"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5" name="Rectangle 84">
            <a:extLst>
              <a:ext uri="{FF2B5EF4-FFF2-40B4-BE49-F238E27FC236}">
                <a16:creationId xmlns:a16="http://schemas.microsoft.com/office/drawing/2014/main" id="{1248C7AA-E42B-08BD-39E4-7370AE53DB2A}"/>
              </a:ext>
            </a:extLst>
          </p:cNvPr>
          <p:cNvSpPr/>
          <p:nvPr/>
        </p:nvSpPr>
        <p:spPr>
          <a:xfrm>
            <a:off x="7787534"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6" name="Rectangle 85">
            <a:extLst>
              <a:ext uri="{FF2B5EF4-FFF2-40B4-BE49-F238E27FC236}">
                <a16:creationId xmlns:a16="http://schemas.microsoft.com/office/drawing/2014/main" id="{755D9564-5284-3117-4EF3-A95971BB1DAE}"/>
              </a:ext>
            </a:extLst>
          </p:cNvPr>
          <p:cNvSpPr/>
          <p:nvPr/>
        </p:nvSpPr>
        <p:spPr>
          <a:xfrm>
            <a:off x="8833405"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7" name="Rectangle 86">
            <a:extLst>
              <a:ext uri="{FF2B5EF4-FFF2-40B4-BE49-F238E27FC236}">
                <a16:creationId xmlns:a16="http://schemas.microsoft.com/office/drawing/2014/main" id="{6BDD6854-E3B9-076A-7DDD-454B1EDF2837}"/>
              </a:ext>
            </a:extLst>
          </p:cNvPr>
          <p:cNvSpPr/>
          <p:nvPr/>
        </p:nvSpPr>
        <p:spPr>
          <a:xfrm>
            <a:off x="9871793"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8" name="Rectangle 87">
            <a:extLst>
              <a:ext uri="{FF2B5EF4-FFF2-40B4-BE49-F238E27FC236}">
                <a16:creationId xmlns:a16="http://schemas.microsoft.com/office/drawing/2014/main" id="{2540950D-0915-7D4A-297E-8F2410B21BF2}"/>
              </a:ext>
            </a:extLst>
          </p:cNvPr>
          <p:cNvSpPr/>
          <p:nvPr/>
        </p:nvSpPr>
        <p:spPr>
          <a:xfrm>
            <a:off x="10914882"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9" name="Rectangle 88">
            <a:extLst>
              <a:ext uri="{FF2B5EF4-FFF2-40B4-BE49-F238E27FC236}">
                <a16:creationId xmlns:a16="http://schemas.microsoft.com/office/drawing/2014/main" id="{AEA61BD8-1617-4576-0085-C5D1A3A7E673}"/>
              </a:ext>
            </a:extLst>
          </p:cNvPr>
          <p:cNvSpPr/>
          <p:nvPr/>
        </p:nvSpPr>
        <p:spPr>
          <a:xfrm>
            <a:off x="2576027"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0" name="Rectangle 89">
            <a:extLst>
              <a:ext uri="{FF2B5EF4-FFF2-40B4-BE49-F238E27FC236}">
                <a16:creationId xmlns:a16="http://schemas.microsoft.com/office/drawing/2014/main" id="{EF6DFDE1-E655-0DDF-0868-E64B4C593FDD}"/>
              </a:ext>
            </a:extLst>
          </p:cNvPr>
          <p:cNvSpPr/>
          <p:nvPr/>
        </p:nvSpPr>
        <p:spPr>
          <a:xfrm>
            <a:off x="3618443"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1" name="Rectangle 90">
            <a:extLst>
              <a:ext uri="{FF2B5EF4-FFF2-40B4-BE49-F238E27FC236}">
                <a16:creationId xmlns:a16="http://schemas.microsoft.com/office/drawing/2014/main" id="{B17F24DC-666C-2E22-82E0-07756595327D}"/>
              </a:ext>
            </a:extLst>
          </p:cNvPr>
          <p:cNvSpPr/>
          <p:nvPr/>
        </p:nvSpPr>
        <p:spPr>
          <a:xfrm>
            <a:off x="4660859"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2" name="Rectangle 91">
            <a:extLst>
              <a:ext uri="{FF2B5EF4-FFF2-40B4-BE49-F238E27FC236}">
                <a16:creationId xmlns:a16="http://schemas.microsoft.com/office/drawing/2014/main" id="{164C573E-CA80-F955-5422-60A5C0E53222}"/>
              </a:ext>
            </a:extLst>
          </p:cNvPr>
          <p:cNvSpPr/>
          <p:nvPr/>
        </p:nvSpPr>
        <p:spPr>
          <a:xfrm>
            <a:off x="5703275"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3" name="Rectangle 92">
            <a:extLst>
              <a:ext uri="{FF2B5EF4-FFF2-40B4-BE49-F238E27FC236}">
                <a16:creationId xmlns:a16="http://schemas.microsoft.com/office/drawing/2014/main" id="{98592994-27F6-68B0-2F9C-4997F90559D7}"/>
              </a:ext>
            </a:extLst>
          </p:cNvPr>
          <p:cNvSpPr/>
          <p:nvPr/>
        </p:nvSpPr>
        <p:spPr>
          <a:xfrm>
            <a:off x="6745691"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4" name="Rectangle 93">
            <a:extLst>
              <a:ext uri="{FF2B5EF4-FFF2-40B4-BE49-F238E27FC236}">
                <a16:creationId xmlns:a16="http://schemas.microsoft.com/office/drawing/2014/main" id="{E9A7E78C-C93C-2E39-7059-BF59A7F107DD}"/>
              </a:ext>
            </a:extLst>
          </p:cNvPr>
          <p:cNvSpPr/>
          <p:nvPr/>
        </p:nvSpPr>
        <p:spPr>
          <a:xfrm>
            <a:off x="7789548"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5" name="Rectangle 94">
            <a:extLst>
              <a:ext uri="{FF2B5EF4-FFF2-40B4-BE49-F238E27FC236}">
                <a16:creationId xmlns:a16="http://schemas.microsoft.com/office/drawing/2014/main" id="{D19E13F9-3378-2C77-68C0-605072CF4810}"/>
              </a:ext>
            </a:extLst>
          </p:cNvPr>
          <p:cNvSpPr/>
          <p:nvPr/>
        </p:nvSpPr>
        <p:spPr>
          <a:xfrm>
            <a:off x="8833405"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6" name="Rectangle 95">
            <a:extLst>
              <a:ext uri="{FF2B5EF4-FFF2-40B4-BE49-F238E27FC236}">
                <a16:creationId xmlns:a16="http://schemas.microsoft.com/office/drawing/2014/main" id="{522C5427-F7F1-7325-AF8D-532F5D86B30D}"/>
              </a:ext>
            </a:extLst>
          </p:cNvPr>
          <p:cNvSpPr/>
          <p:nvPr/>
        </p:nvSpPr>
        <p:spPr>
          <a:xfrm>
            <a:off x="9871793"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7" name="Rectangle 96">
            <a:extLst>
              <a:ext uri="{FF2B5EF4-FFF2-40B4-BE49-F238E27FC236}">
                <a16:creationId xmlns:a16="http://schemas.microsoft.com/office/drawing/2014/main" id="{9FEA8E38-C7F9-D970-AC88-C6756FD983BC}"/>
              </a:ext>
            </a:extLst>
          </p:cNvPr>
          <p:cNvSpPr/>
          <p:nvPr/>
        </p:nvSpPr>
        <p:spPr>
          <a:xfrm>
            <a:off x="10914882"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8" name="Rectangle 97">
            <a:extLst>
              <a:ext uri="{FF2B5EF4-FFF2-40B4-BE49-F238E27FC236}">
                <a16:creationId xmlns:a16="http://schemas.microsoft.com/office/drawing/2014/main" id="{4DE4C4BA-C5E7-CCB4-8359-D76E03EF40FA}"/>
              </a:ext>
            </a:extLst>
          </p:cNvPr>
          <p:cNvSpPr/>
          <p:nvPr/>
        </p:nvSpPr>
        <p:spPr>
          <a:xfrm>
            <a:off x="2570853"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9" name="Rectangle 98">
            <a:extLst>
              <a:ext uri="{FF2B5EF4-FFF2-40B4-BE49-F238E27FC236}">
                <a16:creationId xmlns:a16="http://schemas.microsoft.com/office/drawing/2014/main" id="{2660FC30-0C3E-3ADF-331A-E939E747AD58}"/>
              </a:ext>
            </a:extLst>
          </p:cNvPr>
          <p:cNvSpPr/>
          <p:nvPr/>
        </p:nvSpPr>
        <p:spPr>
          <a:xfrm>
            <a:off x="3613269"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0" name="Rectangle 99">
            <a:extLst>
              <a:ext uri="{FF2B5EF4-FFF2-40B4-BE49-F238E27FC236}">
                <a16:creationId xmlns:a16="http://schemas.microsoft.com/office/drawing/2014/main" id="{D55F4666-58CD-A5B3-E969-99CE4F4D22BA}"/>
              </a:ext>
            </a:extLst>
          </p:cNvPr>
          <p:cNvSpPr/>
          <p:nvPr/>
        </p:nvSpPr>
        <p:spPr>
          <a:xfrm>
            <a:off x="4655685"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1" name="Rectangle 100">
            <a:extLst>
              <a:ext uri="{FF2B5EF4-FFF2-40B4-BE49-F238E27FC236}">
                <a16:creationId xmlns:a16="http://schemas.microsoft.com/office/drawing/2014/main" id="{A32CD932-7DB0-9688-3796-57C795F6426A}"/>
              </a:ext>
            </a:extLst>
          </p:cNvPr>
          <p:cNvSpPr/>
          <p:nvPr/>
        </p:nvSpPr>
        <p:spPr>
          <a:xfrm>
            <a:off x="5698101"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2" name="Rectangle 101">
            <a:extLst>
              <a:ext uri="{FF2B5EF4-FFF2-40B4-BE49-F238E27FC236}">
                <a16:creationId xmlns:a16="http://schemas.microsoft.com/office/drawing/2014/main" id="{BCC9DBE8-D636-35FF-E65C-3BD914FBF66F}"/>
              </a:ext>
            </a:extLst>
          </p:cNvPr>
          <p:cNvSpPr/>
          <p:nvPr/>
        </p:nvSpPr>
        <p:spPr>
          <a:xfrm>
            <a:off x="6740517"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3" name="Rectangle 102">
            <a:extLst>
              <a:ext uri="{FF2B5EF4-FFF2-40B4-BE49-F238E27FC236}">
                <a16:creationId xmlns:a16="http://schemas.microsoft.com/office/drawing/2014/main" id="{F4F51388-681E-81E6-15D5-31A61BC25475}"/>
              </a:ext>
            </a:extLst>
          </p:cNvPr>
          <p:cNvSpPr/>
          <p:nvPr/>
        </p:nvSpPr>
        <p:spPr>
          <a:xfrm>
            <a:off x="7776186"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4" name="Rectangle 103">
            <a:extLst>
              <a:ext uri="{FF2B5EF4-FFF2-40B4-BE49-F238E27FC236}">
                <a16:creationId xmlns:a16="http://schemas.microsoft.com/office/drawing/2014/main" id="{32D6D039-C446-9188-1F03-8FEAB6A0D33C}"/>
              </a:ext>
            </a:extLst>
          </p:cNvPr>
          <p:cNvSpPr/>
          <p:nvPr/>
        </p:nvSpPr>
        <p:spPr>
          <a:xfrm>
            <a:off x="8828231"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5" name="Rectangle 104">
            <a:extLst>
              <a:ext uri="{FF2B5EF4-FFF2-40B4-BE49-F238E27FC236}">
                <a16:creationId xmlns:a16="http://schemas.microsoft.com/office/drawing/2014/main" id="{44A511C6-BE96-C24E-64B2-D81BDD9D2FD3}"/>
              </a:ext>
            </a:extLst>
          </p:cNvPr>
          <p:cNvSpPr/>
          <p:nvPr/>
        </p:nvSpPr>
        <p:spPr>
          <a:xfrm>
            <a:off x="9866619"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6" name="Rectangle 105">
            <a:extLst>
              <a:ext uri="{FF2B5EF4-FFF2-40B4-BE49-F238E27FC236}">
                <a16:creationId xmlns:a16="http://schemas.microsoft.com/office/drawing/2014/main" id="{1FC48B07-C876-ABE9-7D14-C6F6E5829405}"/>
              </a:ext>
            </a:extLst>
          </p:cNvPr>
          <p:cNvSpPr/>
          <p:nvPr/>
        </p:nvSpPr>
        <p:spPr>
          <a:xfrm>
            <a:off x="10909708"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7" name="Rectangle 106">
            <a:extLst>
              <a:ext uri="{FF2B5EF4-FFF2-40B4-BE49-F238E27FC236}">
                <a16:creationId xmlns:a16="http://schemas.microsoft.com/office/drawing/2014/main" id="{27E0F945-5104-B333-E546-D4CC55F3965E}"/>
              </a:ext>
            </a:extLst>
          </p:cNvPr>
          <p:cNvSpPr/>
          <p:nvPr/>
        </p:nvSpPr>
        <p:spPr>
          <a:xfrm>
            <a:off x="2591589"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8" name="Rectangle 107">
            <a:extLst>
              <a:ext uri="{FF2B5EF4-FFF2-40B4-BE49-F238E27FC236}">
                <a16:creationId xmlns:a16="http://schemas.microsoft.com/office/drawing/2014/main" id="{D04D7CD8-74B4-8360-F57E-D39B317C612F}"/>
              </a:ext>
            </a:extLst>
          </p:cNvPr>
          <p:cNvSpPr/>
          <p:nvPr/>
        </p:nvSpPr>
        <p:spPr>
          <a:xfrm>
            <a:off x="3634005"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9" name="Rectangle 108">
            <a:extLst>
              <a:ext uri="{FF2B5EF4-FFF2-40B4-BE49-F238E27FC236}">
                <a16:creationId xmlns:a16="http://schemas.microsoft.com/office/drawing/2014/main" id="{6039B9AC-9202-695F-985F-DB870EB4BC04}"/>
              </a:ext>
            </a:extLst>
          </p:cNvPr>
          <p:cNvSpPr/>
          <p:nvPr/>
        </p:nvSpPr>
        <p:spPr>
          <a:xfrm>
            <a:off x="4676421"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0" name="Rectangle 109">
            <a:extLst>
              <a:ext uri="{FF2B5EF4-FFF2-40B4-BE49-F238E27FC236}">
                <a16:creationId xmlns:a16="http://schemas.microsoft.com/office/drawing/2014/main" id="{9021D83E-F333-DA1C-D1B2-6CE4ADA99817}"/>
              </a:ext>
            </a:extLst>
          </p:cNvPr>
          <p:cNvSpPr/>
          <p:nvPr/>
        </p:nvSpPr>
        <p:spPr>
          <a:xfrm>
            <a:off x="5718837"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1" name="Rectangle 110">
            <a:extLst>
              <a:ext uri="{FF2B5EF4-FFF2-40B4-BE49-F238E27FC236}">
                <a16:creationId xmlns:a16="http://schemas.microsoft.com/office/drawing/2014/main" id="{3D40B897-9A31-CA0C-F27D-1711FE3407F5}"/>
              </a:ext>
            </a:extLst>
          </p:cNvPr>
          <p:cNvSpPr/>
          <p:nvPr/>
        </p:nvSpPr>
        <p:spPr>
          <a:xfrm>
            <a:off x="6761253"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2" name="Rectangle 111">
            <a:extLst>
              <a:ext uri="{FF2B5EF4-FFF2-40B4-BE49-F238E27FC236}">
                <a16:creationId xmlns:a16="http://schemas.microsoft.com/office/drawing/2014/main" id="{8E48E044-694E-0845-C208-E38DAAAAE75B}"/>
              </a:ext>
            </a:extLst>
          </p:cNvPr>
          <p:cNvSpPr/>
          <p:nvPr/>
        </p:nvSpPr>
        <p:spPr>
          <a:xfrm>
            <a:off x="7803096"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3" name="Rectangle 112">
            <a:extLst>
              <a:ext uri="{FF2B5EF4-FFF2-40B4-BE49-F238E27FC236}">
                <a16:creationId xmlns:a16="http://schemas.microsoft.com/office/drawing/2014/main" id="{D2B191C4-0D77-2C6F-4D22-211DB8BA7F08}"/>
              </a:ext>
            </a:extLst>
          </p:cNvPr>
          <p:cNvSpPr/>
          <p:nvPr/>
        </p:nvSpPr>
        <p:spPr>
          <a:xfrm>
            <a:off x="8848967"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4" name="Rectangle 113">
            <a:extLst>
              <a:ext uri="{FF2B5EF4-FFF2-40B4-BE49-F238E27FC236}">
                <a16:creationId xmlns:a16="http://schemas.microsoft.com/office/drawing/2014/main" id="{79743290-D0F5-B92C-8116-37CDA5454D9C}"/>
              </a:ext>
            </a:extLst>
          </p:cNvPr>
          <p:cNvSpPr/>
          <p:nvPr/>
        </p:nvSpPr>
        <p:spPr>
          <a:xfrm>
            <a:off x="9887355"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5" name="Rectangle 114">
            <a:extLst>
              <a:ext uri="{FF2B5EF4-FFF2-40B4-BE49-F238E27FC236}">
                <a16:creationId xmlns:a16="http://schemas.microsoft.com/office/drawing/2014/main" id="{4BE82D4F-03C6-E847-D096-9F8E7B189E58}"/>
              </a:ext>
            </a:extLst>
          </p:cNvPr>
          <p:cNvSpPr/>
          <p:nvPr/>
        </p:nvSpPr>
        <p:spPr>
          <a:xfrm>
            <a:off x="10930444"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6" name="Rectangle 115">
            <a:extLst>
              <a:ext uri="{FF2B5EF4-FFF2-40B4-BE49-F238E27FC236}">
                <a16:creationId xmlns:a16="http://schemas.microsoft.com/office/drawing/2014/main" id="{1759784D-0A6C-9CFD-8340-7662510CA6B3}"/>
              </a:ext>
            </a:extLst>
          </p:cNvPr>
          <p:cNvSpPr/>
          <p:nvPr/>
        </p:nvSpPr>
        <p:spPr>
          <a:xfrm>
            <a:off x="2570853"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7" name="Rectangle 116">
            <a:extLst>
              <a:ext uri="{FF2B5EF4-FFF2-40B4-BE49-F238E27FC236}">
                <a16:creationId xmlns:a16="http://schemas.microsoft.com/office/drawing/2014/main" id="{C93E7727-4233-381F-C387-87A04A6D7C48}"/>
              </a:ext>
            </a:extLst>
          </p:cNvPr>
          <p:cNvSpPr/>
          <p:nvPr/>
        </p:nvSpPr>
        <p:spPr>
          <a:xfrm>
            <a:off x="3613269"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8" name="Rectangle 117">
            <a:extLst>
              <a:ext uri="{FF2B5EF4-FFF2-40B4-BE49-F238E27FC236}">
                <a16:creationId xmlns:a16="http://schemas.microsoft.com/office/drawing/2014/main" id="{AD36AB90-D9DF-C36D-0BC2-6A0D4DA05285}"/>
              </a:ext>
            </a:extLst>
          </p:cNvPr>
          <p:cNvSpPr/>
          <p:nvPr/>
        </p:nvSpPr>
        <p:spPr>
          <a:xfrm>
            <a:off x="4649511"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9" name="Rectangle 118">
            <a:extLst>
              <a:ext uri="{FF2B5EF4-FFF2-40B4-BE49-F238E27FC236}">
                <a16:creationId xmlns:a16="http://schemas.microsoft.com/office/drawing/2014/main" id="{F1F53F97-7D18-F727-4E2F-91ADDD10063C}"/>
              </a:ext>
            </a:extLst>
          </p:cNvPr>
          <p:cNvSpPr/>
          <p:nvPr/>
        </p:nvSpPr>
        <p:spPr>
          <a:xfrm>
            <a:off x="5698101"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0" name="Rectangle 119">
            <a:extLst>
              <a:ext uri="{FF2B5EF4-FFF2-40B4-BE49-F238E27FC236}">
                <a16:creationId xmlns:a16="http://schemas.microsoft.com/office/drawing/2014/main" id="{D85AF839-F90E-69E7-6BA2-582803483969}"/>
              </a:ext>
            </a:extLst>
          </p:cNvPr>
          <p:cNvSpPr/>
          <p:nvPr/>
        </p:nvSpPr>
        <p:spPr>
          <a:xfrm>
            <a:off x="6740517"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21" name="Rectangle 120">
            <a:extLst>
              <a:ext uri="{FF2B5EF4-FFF2-40B4-BE49-F238E27FC236}">
                <a16:creationId xmlns:a16="http://schemas.microsoft.com/office/drawing/2014/main" id="{0C437C33-0A78-139C-74EC-3118239F3C7A}"/>
              </a:ext>
            </a:extLst>
          </p:cNvPr>
          <p:cNvSpPr/>
          <p:nvPr/>
        </p:nvSpPr>
        <p:spPr>
          <a:xfrm>
            <a:off x="7782360"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22" name="Rectangle 121">
            <a:extLst>
              <a:ext uri="{FF2B5EF4-FFF2-40B4-BE49-F238E27FC236}">
                <a16:creationId xmlns:a16="http://schemas.microsoft.com/office/drawing/2014/main" id="{A1EF1619-16F8-661A-2183-1CE76E2120D4}"/>
              </a:ext>
            </a:extLst>
          </p:cNvPr>
          <p:cNvSpPr/>
          <p:nvPr/>
        </p:nvSpPr>
        <p:spPr>
          <a:xfrm>
            <a:off x="8828231"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23" name="Rectangle 122">
            <a:extLst>
              <a:ext uri="{FF2B5EF4-FFF2-40B4-BE49-F238E27FC236}">
                <a16:creationId xmlns:a16="http://schemas.microsoft.com/office/drawing/2014/main" id="{913FABD2-CF40-DC19-0377-30B614FFF081}"/>
              </a:ext>
            </a:extLst>
          </p:cNvPr>
          <p:cNvSpPr/>
          <p:nvPr/>
        </p:nvSpPr>
        <p:spPr>
          <a:xfrm>
            <a:off x="9866619"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4" name="Rectangle 123">
            <a:extLst>
              <a:ext uri="{FF2B5EF4-FFF2-40B4-BE49-F238E27FC236}">
                <a16:creationId xmlns:a16="http://schemas.microsoft.com/office/drawing/2014/main" id="{40C39F23-1024-F1C6-1626-A2CA03877D98}"/>
              </a:ext>
            </a:extLst>
          </p:cNvPr>
          <p:cNvSpPr/>
          <p:nvPr/>
        </p:nvSpPr>
        <p:spPr>
          <a:xfrm>
            <a:off x="10909708"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126" name="Straight Connector 125">
            <a:extLst>
              <a:ext uri="{FF2B5EF4-FFF2-40B4-BE49-F238E27FC236}">
                <a16:creationId xmlns:a16="http://schemas.microsoft.com/office/drawing/2014/main" id="{9AC116B8-284D-72D4-C1DC-BB0AC3C69BF7}"/>
              </a:ext>
            </a:extLst>
          </p:cNvPr>
          <p:cNvCxnSpPr/>
          <p:nvPr/>
        </p:nvCxnSpPr>
        <p:spPr>
          <a:xfrm>
            <a:off x="2591589" y="2405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27" name="Straight Connector 126">
            <a:extLst>
              <a:ext uri="{FF2B5EF4-FFF2-40B4-BE49-F238E27FC236}">
                <a16:creationId xmlns:a16="http://schemas.microsoft.com/office/drawing/2014/main" id="{12DE42C0-60B2-104E-DE69-DB5BF1DEA11F}"/>
              </a:ext>
            </a:extLst>
          </p:cNvPr>
          <p:cNvCxnSpPr>
            <a:cxnSpLocks/>
          </p:cNvCxnSpPr>
          <p:nvPr/>
        </p:nvCxnSpPr>
        <p:spPr>
          <a:xfrm>
            <a:off x="4676421" y="2395291"/>
            <a:ext cx="75710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D0204D19-B98B-C766-4AD4-379191556E4F}"/>
              </a:ext>
            </a:extLst>
          </p:cNvPr>
          <p:cNvCxnSpPr/>
          <p:nvPr/>
        </p:nvCxnSpPr>
        <p:spPr>
          <a:xfrm>
            <a:off x="5430475" y="239529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56685BF-DA3D-271D-272C-A022AFDF7F41}"/>
              </a:ext>
            </a:extLst>
          </p:cNvPr>
          <p:cNvCxnSpPr>
            <a:cxnSpLocks/>
          </p:cNvCxnSpPr>
          <p:nvPr/>
        </p:nvCxnSpPr>
        <p:spPr>
          <a:xfrm>
            <a:off x="5843804" y="2395291"/>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3" name="Straight Connector 132">
            <a:extLst>
              <a:ext uri="{FF2B5EF4-FFF2-40B4-BE49-F238E27FC236}">
                <a16:creationId xmlns:a16="http://schemas.microsoft.com/office/drawing/2014/main" id="{0891E574-8295-C73D-F8F2-2573DABFDE3E}"/>
              </a:ext>
            </a:extLst>
          </p:cNvPr>
          <p:cNvCxnSpPr/>
          <p:nvPr/>
        </p:nvCxnSpPr>
        <p:spPr>
          <a:xfrm>
            <a:off x="7305449" y="239529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6E77980F-E5FD-0B65-18C2-FB031B37E501}"/>
              </a:ext>
            </a:extLst>
          </p:cNvPr>
          <p:cNvCxnSpPr/>
          <p:nvPr/>
        </p:nvCxnSpPr>
        <p:spPr>
          <a:xfrm>
            <a:off x="2591589" y="3362175"/>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26EF3E50-454A-E970-DBCB-5D8E38377BB4}"/>
              </a:ext>
            </a:extLst>
          </p:cNvPr>
          <p:cNvCxnSpPr/>
          <p:nvPr/>
        </p:nvCxnSpPr>
        <p:spPr>
          <a:xfrm>
            <a:off x="4676421" y="334747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9F7922C8-54DC-3CF2-4C0E-236B3AE8B869}"/>
              </a:ext>
            </a:extLst>
          </p:cNvPr>
          <p:cNvCxnSpPr/>
          <p:nvPr/>
        </p:nvCxnSpPr>
        <p:spPr>
          <a:xfrm>
            <a:off x="5420654" y="3343757"/>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0E4D43A-8F2A-2E03-A498-28E622F20A1D}"/>
              </a:ext>
            </a:extLst>
          </p:cNvPr>
          <p:cNvCxnSpPr>
            <a:cxnSpLocks/>
          </p:cNvCxnSpPr>
          <p:nvPr/>
        </p:nvCxnSpPr>
        <p:spPr>
          <a:xfrm>
            <a:off x="5840157" y="3343887"/>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8" name="Straight Connector 137">
            <a:extLst>
              <a:ext uri="{FF2B5EF4-FFF2-40B4-BE49-F238E27FC236}">
                <a16:creationId xmlns:a16="http://schemas.microsoft.com/office/drawing/2014/main" id="{7920D285-2549-2313-5C7B-7F3D72E1A2CF}"/>
              </a:ext>
            </a:extLst>
          </p:cNvPr>
          <p:cNvCxnSpPr/>
          <p:nvPr/>
        </p:nvCxnSpPr>
        <p:spPr>
          <a:xfrm>
            <a:off x="7314593" y="3343887"/>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9370C44D-79DE-E1AC-376E-756605A885E7}"/>
              </a:ext>
            </a:extLst>
          </p:cNvPr>
          <p:cNvCxnSpPr/>
          <p:nvPr/>
        </p:nvCxnSpPr>
        <p:spPr>
          <a:xfrm>
            <a:off x="2578804" y="4310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31C9F4C-C59D-C77E-0C6F-9A97707BFB4C}"/>
              </a:ext>
            </a:extLst>
          </p:cNvPr>
          <p:cNvCxnSpPr>
            <a:cxnSpLocks/>
          </p:cNvCxnSpPr>
          <p:nvPr/>
        </p:nvCxnSpPr>
        <p:spPr>
          <a:xfrm>
            <a:off x="5485262" y="4297911"/>
            <a:ext cx="44023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4F6E0725-EFCA-CF81-F74B-07F04517FF58}"/>
              </a:ext>
            </a:extLst>
          </p:cNvPr>
          <p:cNvCxnSpPr>
            <a:cxnSpLocks/>
          </p:cNvCxnSpPr>
          <p:nvPr/>
        </p:nvCxnSpPr>
        <p:spPr>
          <a:xfrm>
            <a:off x="6279802" y="4370011"/>
            <a:ext cx="83661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F9CC0710-B3EC-00FC-AE83-010E633FBC4B}"/>
              </a:ext>
            </a:extLst>
          </p:cNvPr>
          <p:cNvCxnSpPr/>
          <p:nvPr/>
        </p:nvCxnSpPr>
        <p:spPr>
          <a:xfrm>
            <a:off x="7369604" y="429822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8" name="Straight Connector 147">
            <a:extLst>
              <a:ext uri="{FF2B5EF4-FFF2-40B4-BE49-F238E27FC236}">
                <a16:creationId xmlns:a16="http://schemas.microsoft.com/office/drawing/2014/main" id="{3B8ECB00-6335-601F-A0A1-14D2DB0CBE40}"/>
              </a:ext>
            </a:extLst>
          </p:cNvPr>
          <p:cNvCxnSpPr/>
          <p:nvPr/>
        </p:nvCxnSpPr>
        <p:spPr>
          <a:xfrm>
            <a:off x="2591589" y="523378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9" name="Straight Connector 148">
            <a:extLst>
              <a:ext uri="{FF2B5EF4-FFF2-40B4-BE49-F238E27FC236}">
                <a16:creationId xmlns:a16="http://schemas.microsoft.com/office/drawing/2014/main" id="{55365D2A-843B-BA72-988F-10A8FD752C30}"/>
              </a:ext>
            </a:extLst>
          </p:cNvPr>
          <p:cNvCxnSpPr/>
          <p:nvPr/>
        </p:nvCxnSpPr>
        <p:spPr>
          <a:xfrm>
            <a:off x="2570853" y="617335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50" name="Straight Connector 149">
            <a:extLst>
              <a:ext uri="{FF2B5EF4-FFF2-40B4-BE49-F238E27FC236}">
                <a16:creationId xmlns:a16="http://schemas.microsoft.com/office/drawing/2014/main" id="{D104EEE3-3A41-8E2A-EE66-A49B0F08114E}"/>
              </a:ext>
            </a:extLst>
          </p:cNvPr>
          <p:cNvCxnSpPr/>
          <p:nvPr/>
        </p:nvCxnSpPr>
        <p:spPr>
          <a:xfrm>
            <a:off x="4469756" y="522953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1" name="Straight Connector 150">
            <a:extLst>
              <a:ext uri="{FF2B5EF4-FFF2-40B4-BE49-F238E27FC236}">
                <a16:creationId xmlns:a16="http://schemas.microsoft.com/office/drawing/2014/main" id="{AD4E63B5-C0EF-E07F-D5B0-5E81B2802939}"/>
              </a:ext>
            </a:extLst>
          </p:cNvPr>
          <p:cNvCxnSpPr>
            <a:cxnSpLocks/>
          </p:cNvCxnSpPr>
          <p:nvPr/>
        </p:nvCxnSpPr>
        <p:spPr>
          <a:xfrm>
            <a:off x="5925501" y="4297276"/>
            <a:ext cx="578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25550C6-223D-9FE7-365B-9413E5B6FEF5}"/>
              </a:ext>
            </a:extLst>
          </p:cNvPr>
          <p:cNvCxnSpPr>
            <a:cxnSpLocks/>
          </p:cNvCxnSpPr>
          <p:nvPr/>
        </p:nvCxnSpPr>
        <p:spPr>
          <a:xfrm>
            <a:off x="4676421" y="5309649"/>
            <a:ext cx="5230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6AFF0FD-AAC0-2433-9B30-3D4017D9233C}"/>
              </a:ext>
            </a:extLst>
          </p:cNvPr>
          <p:cNvCxnSpPr>
            <a:cxnSpLocks/>
          </p:cNvCxnSpPr>
          <p:nvPr/>
        </p:nvCxnSpPr>
        <p:spPr>
          <a:xfrm>
            <a:off x="6218682" y="5222125"/>
            <a:ext cx="5239148"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55" name="Straight Connector 154">
            <a:extLst>
              <a:ext uri="{FF2B5EF4-FFF2-40B4-BE49-F238E27FC236}">
                <a16:creationId xmlns:a16="http://schemas.microsoft.com/office/drawing/2014/main" id="{E42D955A-6FD7-0472-3057-29CDF619941E}"/>
              </a:ext>
            </a:extLst>
          </p:cNvPr>
          <p:cNvCxnSpPr/>
          <p:nvPr/>
        </p:nvCxnSpPr>
        <p:spPr>
          <a:xfrm>
            <a:off x="11455882" y="522081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6" name="Straight Connector 155">
            <a:extLst>
              <a:ext uri="{FF2B5EF4-FFF2-40B4-BE49-F238E27FC236}">
                <a16:creationId xmlns:a16="http://schemas.microsoft.com/office/drawing/2014/main" id="{4659D600-9ABA-DC1E-23D1-3DECD8A81916}"/>
              </a:ext>
            </a:extLst>
          </p:cNvPr>
          <p:cNvCxnSpPr>
            <a:cxnSpLocks/>
          </p:cNvCxnSpPr>
          <p:nvPr/>
        </p:nvCxnSpPr>
        <p:spPr>
          <a:xfrm>
            <a:off x="4660519" y="6177069"/>
            <a:ext cx="340852"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BCDC823F-54E1-8D17-5325-8AC3DBECB5FA}"/>
              </a:ext>
            </a:extLst>
          </p:cNvPr>
          <p:cNvCxnSpPr>
            <a:cxnSpLocks/>
          </p:cNvCxnSpPr>
          <p:nvPr/>
        </p:nvCxnSpPr>
        <p:spPr>
          <a:xfrm>
            <a:off x="5328545" y="6181324"/>
            <a:ext cx="3574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FE70E8C-70EF-6345-4941-E019CF5E822E}"/>
              </a:ext>
            </a:extLst>
          </p:cNvPr>
          <p:cNvCxnSpPr>
            <a:cxnSpLocks/>
          </p:cNvCxnSpPr>
          <p:nvPr/>
        </p:nvCxnSpPr>
        <p:spPr>
          <a:xfrm>
            <a:off x="5669887" y="6177607"/>
            <a:ext cx="1070630"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63" name="Straight Connector 162">
            <a:extLst>
              <a:ext uri="{FF2B5EF4-FFF2-40B4-BE49-F238E27FC236}">
                <a16:creationId xmlns:a16="http://schemas.microsoft.com/office/drawing/2014/main" id="{8E1D9E99-64EE-1A61-A356-D20DC342D443}"/>
              </a:ext>
            </a:extLst>
          </p:cNvPr>
          <p:cNvCxnSpPr>
            <a:cxnSpLocks/>
          </p:cNvCxnSpPr>
          <p:nvPr/>
        </p:nvCxnSpPr>
        <p:spPr>
          <a:xfrm>
            <a:off x="6740517" y="6178376"/>
            <a:ext cx="1049031"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pic>
        <p:nvPicPr>
          <p:cNvPr id="169" name="Picture 168">
            <a:extLst>
              <a:ext uri="{FF2B5EF4-FFF2-40B4-BE49-F238E27FC236}">
                <a16:creationId xmlns:a16="http://schemas.microsoft.com/office/drawing/2014/main" id="{54DF2B8E-06F3-C3E7-8BE6-E0202DA96C80}"/>
              </a:ext>
            </a:extLst>
          </p:cNvPr>
          <p:cNvPicPr>
            <a:picLocks noChangeAspect="1"/>
          </p:cNvPicPr>
          <p:nvPr/>
        </p:nvPicPr>
        <p:blipFill>
          <a:blip r:embed="rId3"/>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0A28ECA-8E1F-AC30-08BF-EF33422539E6}"/>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292A4C5D-3427-992D-B19C-52DA9CFD713D}"/>
              </a:ext>
            </a:extLst>
          </p:cNvPr>
          <p:cNvPicPr>
            <a:picLocks noChangeAspect="1"/>
          </p:cNvPicPr>
          <p:nvPr/>
        </p:nvPicPr>
        <p:blipFill>
          <a:blip r:embed="rId4"/>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76A1C643-BB99-6DC6-DA43-0F85F87E0D0E}"/>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67620A5C-3825-7C6B-47B5-AC2CCE26D9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FF901D3A-A342-8728-1F8B-3E1A08E5002B}"/>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90023C96-7FE4-8E39-3BF3-79BF317A0F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6037D88-9BDB-11D0-B820-2C5C3617CBEB}"/>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C41A062D-EBE4-3237-F5B2-523A53123EB6}"/>
              </a:ext>
            </a:extLst>
          </p:cNvPr>
          <p:cNvPicPr>
            <a:picLocks noChangeAspect="1"/>
          </p:cNvPicPr>
          <p:nvPr/>
        </p:nvPicPr>
        <p:blipFill>
          <a:blip r:embed="rId7"/>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93EB5AFE-0F18-F634-5838-81C90DC76B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D97E5EE-DC58-DDB5-3154-6403795E3BC3}"/>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5F2609D6-E29F-F976-CD7F-0D324BB8E557}"/>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50" b="1" i="1" dirty="0" err="1"/>
              <a:t>nootkatensis</a:t>
            </a:r>
            <a:endParaRPr lang="en-US" altLang="zh-CN" sz="1050" b="1" i="1" dirty="0"/>
          </a:p>
          <a:p>
            <a:pPr algn="ctr"/>
            <a:r>
              <a:rPr lang="en-US" altLang="zh-CN" sz="1050" b="1" dirty="0"/>
              <a:t>Yellow cedar</a:t>
            </a:r>
            <a:endParaRPr lang="zh-CN" altLang="en-US" sz="1050" b="1" dirty="0"/>
          </a:p>
        </p:txBody>
      </p:sp>
    </p:spTree>
    <p:extLst>
      <p:ext uri="{BB962C8B-B14F-4D97-AF65-F5344CB8AC3E}">
        <p14:creationId xmlns:p14="http://schemas.microsoft.com/office/powerpoint/2010/main" val="1419533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70829AD7-A605-1A63-F41F-2BB1D32D0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005E4-EA5D-FA05-749D-E705A87BA1FC}"/>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F4F0B147-CDC1-3F89-F28A-999DA3B16E0F}"/>
              </a:ext>
            </a:extLst>
          </p:cNvPr>
          <p:cNvSpPr txBox="1"/>
          <p:nvPr/>
        </p:nvSpPr>
        <p:spPr>
          <a:xfrm>
            <a:off x="653143" y="1654628"/>
            <a:ext cx="10885714" cy="353943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Species with different reproductive cycles</a:t>
            </a:r>
          </a:p>
          <a:p>
            <a:endParaRPr lang="en-US" altLang="zh-CN" sz="2800" dirty="0"/>
          </a:p>
          <a:p>
            <a:pPr marL="285750" indent="-285750">
              <a:buFont typeface="Arial" panose="020B0604020202020204" pitchFamily="34" charset="0"/>
              <a:buChar char="•"/>
            </a:pPr>
            <a:r>
              <a:rPr lang="en-US" altLang="zh-CN" sz="2800" dirty="0"/>
              <a:t>Different elevation indicating different resources they can accumulate, proxy of climate change</a:t>
            </a:r>
          </a:p>
          <a:p>
            <a:endParaRPr lang="en-US" altLang="zh-CN" sz="2800" dirty="0"/>
          </a:p>
          <a:p>
            <a:pPr marL="285750" indent="-285750">
              <a:buFont typeface="Arial" panose="020B0604020202020204" pitchFamily="34" charset="0"/>
              <a:buChar char="•"/>
            </a:pPr>
            <a:r>
              <a:rPr lang="en-US" altLang="zh-CN" sz="2800" dirty="0"/>
              <a:t>Trade-off between the growth in the previous years, current year, following year of the masting years, which help us understand when does the masting initiate</a:t>
            </a:r>
          </a:p>
        </p:txBody>
      </p:sp>
    </p:spTree>
    <p:extLst>
      <p:ext uri="{BB962C8B-B14F-4D97-AF65-F5344CB8AC3E}">
        <p14:creationId xmlns:p14="http://schemas.microsoft.com/office/powerpoint/2010/main" val="7292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4" name="Content Placeholder 4" descr="A screen shot of a video game&#10;&#10;Description automatically generated">
            <a:extLst>
              <a:ext uri="{FF2B5EF4-FFF2-40B4-BE49-F238E27FC236}">
                <a16:creationId xmlns:a16="http://schemas.microsoft.com/office/drawing/2014/main" id="{1E8A6B7F-CB60-0F9E-A632-428021155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43" y="1497638"/>
            <a:ext cx="5171507" cy="3548495"/>
          </a:xfrm>
          <a:prstGeom prst="rect">
            <a:avLst/>
          </a:prstGeom>
        </p:spPr>
      </p:pic>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251" y="843246"/>
            <a:ext cx="5171508" cy="2585754"/>
          </a:xfrm>
          <a:prstGeom prst="rect">
            <a:avLst/>
          </a:prstGeom>
        </p:spPr>
      </p:pic>
    </p:spTree>
    <p:extLst>
      <p:ext uri="{BB962C8B-B14F-4D97-AF65-F5344CB8AC3E}">
        <p14:creationId xmlns:p14="http://schemas.microsoft.com/office/powerpoint/2010/main" val="402343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878" y="1662691"/>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00" y="1017257"/>
            <a:ext cx="2448993" cy="3265962"/>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022324" y="5214127"/>
            <a:ext cx="10939304"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3791" y="572835"/>
            <a:ext cx="3122087" cy="2341565"/>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5031" y="1342828"/>
            <a:ext cx="3123307" cy="2341565"/>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2547593" y="2911210"/>
            <a:ext cx="3178285" cy="1819061"/>
          </a:xfrm>
          <a:prstGeom prst="rect">
            <a:avLst/>
          </a:prstGeom>
        </p:spPr>
      </p:pic>
      <p:sp>
        <p:nvSpPr>
          <p:cNvPr id="4" name="Rectangle 3">
            <a:extLst>
              <a:ext uri="{FF2B5EF4-FFF2-40B4-BE49-F238E27FC236}">
                <a16:creationId xmlns:a16="http://schemas.microsoft.com/office/drawing/2014/main" id="{337772F2-5A0C-97FD-25AC-E2EDAB8F4257}"/>
              </a:ext>
            </a:extLst>
          </p:cNvPr>
          <p:cNvSpPr/>
          <p:nvPr/>
        </p:nvSpPr>
        <p:spPr>
          <a:xfrm>
            <a:off x="1022324" y="5583459"/>
            <a:ext cx="9450746" cy="2572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D4BB021F-77EF-F852-8E89-851B8906BBCB}"/>
              </a:ext>
            </a:extLst>
          </p:cNvPr>
          <p:cNvSpPr/>
          <p:nvPr/>
        </p:nvSpPr>
        <p:spPr>
          <a:xfrm>
            <a:off x="1022324" y="5584697"/>
            <a:ext cx="4304588" cy="25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5009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18651" y="544286"/>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8886"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5198" y="544285"/>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6" y="3370556"/>
            <a:ext cx="3753849" cy="2954043"/>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D4437C34-020E-37E5-A0A0-C6C7A15DE82D}"/>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247A1ABC-4023-5C15-B08A-DC0F0560A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273" y="17697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65CE7026-56D3-C5C7-850A-DA99334E4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13C7D20A-DDBB-4B48-D4C5-A26B6885E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419" y="405535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D3F59AAD-C64E-FA30-ADF5-72DBC46C3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9576" y="3222427"/>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542BE727-9129-BAEA-E7E2-FBBD86D1F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8CA03B5F-CCF0-05F7-E40E-E2F769495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C8A95198-B3A4-D0B4-F6C4-C2AA68EA7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667E04F6-030A-270A-6572-430097F38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879"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9A2123F4-6C60-CED4-5BEB-27A99C4F6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2B60CC0C-0B85-F072-023A-E5E5CD5A0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E53FF8C1-B140-0D13-E891-5A719D45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7F4B1834-8A52-19F6-BC83-4C0509601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1227" y="2648069"/>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3D8F6354-21D2-EDC8-53F4-38954CE84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4859" y="3480736"/>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B68EE621-A640-776D-1403-906FF89AC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849" y="4464707"/>
            <a:ext cx="941530" cy="1021904"/>
          </a:xfrm>
          <a:prstGeom prst="rect">
            <a:avLst/>
          </a:prstGeom>
        </p:spPr>
      </p:pic>
    </p:spTree>
    <p:extLst>
      <p:ext uri="{BB962C8B-B14F-4D97-AF65-F5344CB8AC3E}">
        <p14:creationId xmlns:p14="http://schemas.microsoft.com/office/powerpoint/2010/main" val="43571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conditional</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critical</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2125</TotalTime>
  <Words>2190</Words>
  <Application>Microsoft Office PowerPoint</Application>
  <PresentationFormat>Widescreen</PresentationFormat>
  <Paragraphs>180</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等线</vt:lpstr>
      <vt:lpstr>等线 Light</vt:lpstr>
      <vt:lpstr>Arial</vt:lpstr>
      <vt:lpstr>Britannic Bold</vt:lpstr>
      <vt:lpstr>Office Theme</vt:lpstr>
      <vt:lpstr>     A Fine Balance’: Exploring the Interplay of Reproductive Strategies and Growth Dynamics in Trees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12</cp:revision>
  <dcterms:created xsi:type="dcterms:W3CDTF">2025-03-19T05:29:56Z</dcterms:created>
  <dcterms:modified xsi:type="dcterms:W3CDTF">2025-10-16T06:58:52Z</dcterms:modified>
</cp:coreProperties>
</file>